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aleway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Montserrat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9" roundtripDataSignature="AMtx7mgGNvheTu9XP+fMpryARWBJN3I2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5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7.xml"/><Relationship Id="rId66" Type="http://schemas.openxmlformats.org/officeDocument/2006/relationships/font" Target="fonts/Montserrat-bold.fntdata"/><Relationship Id="rId21" Type="http://schemas.openxmlformats.org/officeDocument/2006/relationships/slide" Target="slides/slide16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-italic.fntdata"/><Relationship Id="rId60" Type="http://schemas.openxmlformats.org/officeDocument/2006/relationships/font" Target="fonts/Raleway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italic.fntdata"/><Relationship Id="rId14" Type="http://schemas.openxmlformats.org/officeDocument/2006/relationships/slide" Target="slides/slide9.xml"/><Relationship Id="rId58" Type="http://schemas.openxmlformats.org/officeDocument/2006/relationships/font" Target="fonts/Raleway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8409bb9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f8409bb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46f9856a5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046f9856a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46f9856a5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046f9856a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46f9856a5_1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046f9856a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46f9856a5_1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046f9856a5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6f9856a5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046f9856a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46f9856a5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046f9856a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46f9856a5_1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046f9856a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46f9856a5_1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046f9856a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46f9856a5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046f9856a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c9593914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fc9593914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46f9856a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046f9856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c9593914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fc9593914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c9593914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fc9593914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c9593914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fc9593914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c9593914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fc9593914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c9593914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fc9593914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47bd948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47bd948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47bd94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47bd94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46f9856a5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46f9856a5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46f9856a5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46f9856a5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46f9856a5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046f9856a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47bd9494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047bd9494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c9593914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fc9593914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c9593914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fc9593914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46f9856a5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46f9856a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c9593914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fc9593914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c9593914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fc9593914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c9593914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fc9593914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46f9856a5_1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046f9856a5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46f9856a5_1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046f9856a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47bd94942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047bd949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c959391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fc959391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46f9856a5_1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046f9856a5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46f9856a5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046f9856a5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c9593914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fc9593914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46f9856a5_1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046f9856a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46f9856a5_1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046f9856a5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46f9856a5_1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046f9856a5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47bd949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47bd949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46f9856a5_1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046f9856a5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47bd9494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47bd9494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47bd9494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47bd949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c9593914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fc9593914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47bd9494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47bd9494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46f9856a5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046f9856a5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c9593914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fc9593914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c9593914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fc9593914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46f9856a5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046f9856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6f9856a5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046f9856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3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uanignaciocavalieri@gmail.com" TargetMode="External"/><Relationship Id="rId4" Type="http://schemas.openxmlformats.org/officeDocument/2006/relationships/hyperlink" Target="mailto:juanignaciocornet@gmail.com" TargetMode="External"/><Relationship Id="rId5" Type="http://schemas.openxmlformats.org/officeDocument/2006/relationships/hyperlink" Target="mailto:khodadad.pakdaman@gmail.com" TargetMode="External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abs/1505.0459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lab.research.google.com/drive/1_-v-2n9SfkDe6vITX9lK4akGba88s8kL?usp=sharing" TargetMode="External"/><Relationship Id="rId4" Type="http://schemas.openxmlformats.org/officeDocument/2006/relationships/hyperlink" Target="https://www.kaggle.com/phoenigs/u-net-dropout-augmentation-stratification" TargetMode="External"/><Relationship Id="rId5" Type="http://schemas.openxmlformats.org/officeDocument/2006/relationships/hyperlink" Target="https://towardsdatascience.com/unet-line-by-line-explanation-9b191c76baf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hyperlink" Target="https://medium.com/jun-devpblog/dl-12-unsampling-unpooling-and-transpose-convolution-831dc53687c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abs/1505.04366" TargetMode="External"/><Relationship Id="rId4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1606.04797" TargetMode="External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tensorflow/models/tree/master/research/deeplab" TargetMode="External"/><Relationship Id="rId4" Type="http://schemas.openxmlformats.org/officeDocument/2006/relationships/hyperlink" Target="https://arxiv.org/pdf/1606.00915.pdf" TargetMode="External"/><Relationship Id="rId5" Type="http://schemas.openxmlformats.org/officeDocument/2006/relationships/hyperlink" Target="https://arxiv.org/pdf/1606.00915" TargetMode="External"/><Relationship Id="rId6" Type="http://schemas.openxmlformats.org/officeDocument/2006/relationships/hyperlink" Target="https://arxiv.org/pdf/1802.02611.pdf" TargetMode="External"/><Relationship Id="rId7" Type="http://schemas.openxmlformats.org/officeDocument/2006/relationships/hyperlink" Target="https://arxiv.org/pdf/1802.02611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gif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arxiv.org/abs/1703.0687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hyperlink" Target="https://arxiv.org/abs/1703.06870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tensorflow/models/tree/master/research/object_detection" TargetMode="External"/><Relationship Id="rId4" Type="http://schemas.openxmlformats.org/officeDocument/2006/relationships/hyperlink" Target="https://github.com/facebookresearch/detectron2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host.robots.ox.ac.uk/pascal/VOC/" TargetMode="External"/><Relationship Id="rId4" Type="http://schemas.openxmlformats.org/officeDocument/2006/relationships/hyperlink" Target="https://cs.stanford.edu/~roozbeh/pascal-context/" TargetMode="External"/><Relationship Id="rId5" Type="http://schemas.openxmlformats.org/officeDocument/2006/relationships/hyperlink" Target="https://cocodataset.org/#panoptic-2020" TargetMode="External"/><Relationship Id="rId6" Type="http://schemas.openxmlformats.org/officeDocument/2006/relationships/hyperlink" Target="https://www.cityscapes-dataset.com/dataset-overview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hyperlink" Target="https://arxiv.org/abs/1610.02391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hyperlink" Target="https://arxiv.org/abs/1610.02391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hyperlink" Target="https://arxiv.org/abs/1610.02391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hyperlink" Target="https://arxiv.org/abs/1610.0239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Relationship Id="rId4" Type="http://schemas.openxmlformats.org/officeDocument/2006/relationships/hyperlink" Target="https://arxiv.org/abs/1610.02391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kaggle.com/c/siim-covid19-detection/overview" TargetMode="External"/><Relationship Id="rId4" Type="http://schemas.openxmlformats.org/officeDocument/2006/relationships/hyperlink" Target="https://www.kaggle.com/c/imaterialist-fashion-2020-fgvc7/overview" TargetMode="External"/><Relationship Id="rId9" Type="http://schemas.openxmlformats.org/officeDocument/2006/relationships/hyperlink" Target="https://www.kaggle.com/c/severstal-steel-defect-detection/overview" TargetMode="External"/><Relationship Id="rId5" Type="http://schemas.openxmlformats.org/officeDocument/2006/relationships/hyperlink" Target="https://www.kaggle.com/c/flower-classification-with-tpus" TargetMode="External"/><Relationship Id="rId6" Type="http://schemas.openxmlformats.org/officeDocument/2006/relationships/hyperlink" Target="https://www.kaggle.com/c/bengaliai-cv19/leaderboard" TargetMode="External"/><Relationship Id="rId7" Type="http://schemas.openxmlformats.org/officeDocument/2006/relationships/hyperlink" Target="https://www.kaggle.com/c/Kannada-MNIST" TargetMode="External"/><Relationship Id="rId8" Type="http://schemas.openxmlformats.org/officeDocument/2006/relationships/hyperlink" Target="https://www.kaggle.com/c/understanding_cloud_organization/dat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wfObVKKKJkE&amp;t=2s" TargetMode="External"/><Relationship Id="rId4" Type="http://schemas.openxmlformats.org/officeDocument/2006/relationships/hyperlink" Target="https://www.youtube.com/watch?v=B6X0q7YGUDQ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www.youtube.com/watch?v=qWl9idsCuLQ" TargetMode="External"/><Relationship Id="rId6" Type="http://schemas.openxmlformats.org/officeDocument/2006/relationships/image" Target="../media/image13.gif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2006.148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8409bb954_0_0"/>
          <p:cNvSpPr txBox="1"/>
          <p:nvPr/>
        </p:nvSpPr>
        <p:spPr>
          <a:xfrm>
            <a:off x="396150" y="1332700"/>
            <a:ext cx="853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Visión por Computadora II - CEAI - FIUBA</a:t>
            </a:r>
            <a:endParaRPr b="1" i="0" sz="2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gf8409bb954_0_0"/>
          <p:cNvSpPr txBox="1"/>
          <p:nvPr/>
        </p:nvSpPr>
        <p:spPr>
          <a:xfrm>
            <a:off x="396150" y="3722100"/>
            <a:ext cx="810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Profesores: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Cavalieri Juan Ignacio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juanignaciocavalieri@gmail.com</a:t>
            </a:r>
            <a:endParaRPr b="0" i="0" sz="17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Cornet Juan Ignacio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juanignaciocornet@gmail.com</a:t>
            </a:r>
            <a:endParaRPr b="0" i="0" sz="17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Khodadad Pakdaman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khodadad.pakdaman@gmail.com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gf8409bb95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8025" y="2193875"/>
            <a:ext cx="3067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46f9856a5_1_5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Segmentación</a:t>
            </a:r>
            <a:r>
              <a:rPr lang="es"/>
              <a:t> Pixel a Pixel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51" name="Google Shape;151;g1046f9856a5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50" y="2047526"/>
            <a:ext cx="8296099" cy="21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46f9856a5_1_1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Segmentación</a:t>
            </a:r>
            <a:r>
              <a:rPr lang="es"/>
              <a:t> Pixel a Pixel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57" name="Google Shape;157;g1046f9856a5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200" y="169468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46f9856a5_1_75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Segmentación </a:t>
            </a:r>
            <a:r>
              <a:rPr lang="es"/>
              <a:t>semántica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63" name="Google Shape;163;g1046f9856a5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38" y="1754600"/>
            <a:ext cx="66389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046f9856a5_1_75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46f9856a5_1_83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Segmentación semantica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70" name="Google Shape;170;g1046f9856a5_1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13" y="1693375"/>
            <a:ext cx="799147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046f9856a5_1_83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46f9856a5_1_15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Enfoque con ventana deslizante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77" name="Google Shape;177;g1046f9856a5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414463"/>
            <a:ext cx="661035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046f9856a5_1_15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46f9856a5_1_2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Enfoque con ventana deslizante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84" name="Google Shape;184;g1046f9856a5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215925"/>
            <a:ext cx="5631473" cy="36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046f9856a5_1_20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46f9856a5_1_9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Enfoque con ventana deslizante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91" name="Google Shape;191;g1046f9856a5_1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901725"/>
            <a:ext cx="8839201" cy="20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046f9856a5_1_90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46f9856a5_1_25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Fully Convolutional Network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98" name="Google Shape;198;g1046f9856a5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4125"/>
            <a:ext cx="8839200" cy="164906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046f9856a5_1_25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46f9856a5_1_3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Enfoque Codificador Decodificador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205" name="Google Shape;205;g1046f9856a5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444525"/>
            <a:ext cx="6397400" cy="30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046f9856a5_1_30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c95939142_0_121"/>
          <p:cNvSpPr txBox="1"/>
          <p:nvPr>
            <p:ph type="title"/>
          </p:nvPr>
        </p:nvSpPr>
        <p:spPr>
          <a:xfrm>
            <a:off x="315325" y="547650"/>
            <a:ext cx="8100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U-Net: </a:t>
            </a:r>
            <a:r>
              <a:rPr lang="es"/>
              <a:t>Arquitectura</a:t>
            </a:r>
            <a:endParaRPr/>
          </a:p>
        </p:txBody>
      </p:sp>
      <p:pic>
        <p:nvPicPr>
          <p:cNvPr id="212" name="Google Shape;212;gfc95939142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500" y="1187975"/>
            <a:ext cx="5453451" cy="36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fc95939142_0_121"/>
          <p:cNvSpPr txBox="1"/>
          <p:nvPr/>
        </p:nvSpPr>
        <p:spPr>
          <a:xfrm>
            <a:off x="273300" y="4751075"/>
            <a:ext cx="877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Ronnemberg et al, U-Net: Convolutional Networks for Biomedical Image Segmentation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46f9856a5_0_5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Trabajo Final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c95939142_0_109"/>
          <p:cNvSpPr txBox="1"/>
          <p:nvPr>
            <p:ph idx="1" type="body"/>
          </p:nvPr>
        </p:nvSpPr>
        <p:spPr>
          <a:xfrm>
            <a:off x="727650" y="1365000"/>
            <a:ext cx="7688700" cy="3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Es una red fully convolutional, esto quiere decir que convierte capas fully connected en convolucionales. De esta manera permite aplicar la red a imágenes de diverso tamaño.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La arquitectura tiene forma de U y tiene un enfoque de codificador, decodificador. Hay una parte inicial que contrae la imagen y otra parte posterior que la expande nuevamente. Para ello se usa upsampling a través de transposed convolution (“convoluciones transpuestas”)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 propaga la información desde capas de la parte contractiva a capas de la parte expansiva de la misma “granularidad con “skip connections”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Data augmentation: para el entrenamiento se realizan traslaciones, rotaciones, modificaciones de la escala de grises y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deformaciones elásticas aleatorias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 usó para segmentación de estructuras neuronales y de células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U-Net: Convolutional Networks for Biomedical Image Segmentation, </a:t>
            </a: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Link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gfc95939142_0_109"/>
          <p:cNvSpPr txBox="1"/>
          <p:nvPr>
            <p:ph type="title"/>
          </p:nvPr>
        </p:nvSpPr>
        <p:spPr>
          <a:xfrm>
            <a:off x="727650" y="579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U-Net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c95939142_0_139"/>
          <p:cNvSpPr txBox="1"/>
          <p:nvPr>
            <p:ph type="title"/>
          </p:nvPr>
        </p:nvSpPr>
        <p:spPr>
          <a:xfrm>
            <a:off x="680400" y="561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Código para construcción de UNet</a:t>
            </a:r>
            <a:endParaRPr/>
          </a:p>
        </p:txBody>
      </p:sp>
      <p:sp>
        <p:nvSpPr>
          <p:cNvPr id="225" name="Google Shape;225;gfc95939142_0_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https://colab.research.google.com/drive/1_-v-2n9SfkDe6vITX9lK4akGba88s8kL?usp=sharing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s"/>
              <a:t>Fuentes: </a:t>
            </a:r>
            <a:r>
              <a:rPr lang="e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https://www.kaggle.com/phoenigs/u-net-dropout-augmentation-stratification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https://towardsdatascience.com/unet-line-by-line-explanation-9b191c76baf5</a:t>
            </a:r>
            <a:endParaRPr b="1" sz="26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fc95939142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6703" y="1735500"/>
            <a:ext cx="2089475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fc95939142_0_1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costo:</a:t>
            </a:r>
            <a:endParaRPr/>
          </a:p>
        </p:txBody>
      </p:sp>
      <p:sp>
        <p:nvSpPr>
          <p:cNvPr id="232" name="Google Shape;232;gfc95939142_0_114"/>
          <p:cNvSpPr txBox="1"/>
          <p:nvPr>
            <p:ph idx="1" type="body"/>
          </p:nvPr>
        </p:nvSpPr>
        <p:spPr>
          <a:xfrm>
            <a:off x="729450" y="2078875"/>
            <a:ext cx="76887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La función de costo se calcula sumando la contribución de cada pixel: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p_l(x)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es una softmax que usa las activaciones en cada canal para estimar una probabilidad que le asigna la red a que ese píxel esté en la clase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, y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l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es el índice de la verdadera clase del píxel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La función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w(x)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tiene dos propósitos.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w_c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compensa el desbalance de clases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el segundo término le da más peso a píxeles que están cerca de bordes,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d_1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es la distancia a la celda más cercana y </a:t>
            </a: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d_2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a la segunda celda más cercana, da más peso a píxeles cerca de bordes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33" name="Google Shape;233;gfc95939142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2850" y="3034650"/>
            <a:ext cx="3373326" cy="59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c95939142_0_126"/>
          <p:cNvSpPr txBox="1"/>
          <p:nvPr>
            <p:ph type="title"/>
          </p:nvPr>
        </p:nvSpPr>
        <p:spPr>
          <a:xfrm>
            <a:off x="610325" y="561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Convolución</a:t>
            </a:r>
            <a:r>
              <a:rPr lang="es"/>
              <a:t> transpuesta</a:t>
            </a:r>
            <a:endParaRPr/>
          </a:p>
        </p:txBody>
      </p:sp>
      <p:pic>
        <p:nvPicPr>
          <p:cNvPr id="239" name="Google Shape;239;gfc95939142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875" y="1881425"/>
            <a:ext cx="9239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fc95939142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000" y="1141575"/>
            <a:ext cx="24003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fc95939142_0_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1438" y="2850655"/>
            <a:ext cx="923925" cy="1730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gfc95939142_0_126"/>
          <p:cNvCxnSpPr/>
          <p:nvPr/>
        </p:nvCxnSpPr>
        <p:spPr>
          <a:xfrm flipH="1" rot="10800000">
            <a:off x="2090850" y="2641925"/>
            <a:ext cx="3991800" cy="3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c95939142_0_134"/>
          <p:cNvSpPr txBox="1"/>
          <p:nvPr>
            <p:ph type="title"/>
          </p:nvPr>
        </p:nvSpPr>
        <p:spPr>
          <a:xfrm>
            <a:off x="645350" y="554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Convolución transpuesta</a:t>
            </a:r>
            <a:endParaRPr/>
          </a:p>
        </p:txBody>
      </p:sp>
      <p:pic>
        <p:nvPicPr>
          <p:cNvPr id="248" name="Google Shape;248;gfc95939142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" y="2029138"/>
            <a:ext cx="90678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47bd94844_0_7"/>
          <p:cNvSpPr txBox="1"/>
          <p:nvPr>
            <p:ph type="title"/>
          </p:nvPr>
        </p:nvSpPr>
        <p:spPr>
          <a:xfrm>
            <a:off x="727650" y="526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Unpooling</a:t>
            </a:r>
            <a:endParaRPr/>
          </a:p>
        </p:txBody>
      </p:sp>
      <p:pic>
        <p:nvPicPr>
          <p:cNvPr id="254" name="Google Shape;254;g1047bd94844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50" y="1930250"/>
            <a:ext cx="4176475" cy="23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047bd94844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100" y="1989195"/>
            <a:ext cx="3896374" cy="22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047bd94844_0_7"/>
          <p:cNvSpPr txBox="1"/>
          <p:nvPr/>
        </p:nvSpPr>
        <p:spPr>
          <a:xfrm>
            <a:off x="686750" y="4624950"/>
            <a:ext cx="403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Unsampling: Unpooling and Transpose Convolution, </a:t>
            </a:r>
            <a:r>
              <a:rPr lang="e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47bd94844_0_0"/>
          <p:cNvSpPr txBox="1"/>
          <p:nvPr>
            <p:ph type="title"/>
          </p:nvPr>
        </p:nvSpPr>
        <p:spPr>
          <a:xfrm>
            <a:off x="727650" y="561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U-Net(-like) Deconvolutions</a:t>
            </a:r>
            <a:endParaRPr/>
          </a:p>
        </p:txBody>
      </p:sp>
      <p:sp>
        <p:nvSpPr>
          <p:cNvPr id="262" name="Google Shape;262;g1047bd94844_0_0"/>
          <p:cNvSpPr txBox="1"/>
          <p:nvPr>
            <p:ph idx="1" type="body"/>
          </p:nvPr>
        </p:nvSpPr>
        <p:spPr>
          <a:xfrm>
            <a:off x="727650" y="4519825"/>
            <a:ext cx="7688700" cy="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Hoh et al, </a:t>
            </a:r>
            <a:r>
              <a:rPr lang="es"/>
              <a:t>Learning Deconvolution Network for Semantic Segmentation, </a:t>
            </a:r>
            <a:r>
              <a:rPr lang="es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  <p:pic>
        <p:nvPicPr>
          <p:cNvPr id="263" name="Google Shape;263;g1047bd9484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50" y="1312475"/>
            <a:ext cx="6934058" cy="31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46f9856a5_1_151"/>
          <p:cNvSpPr txBox="1"/>
          <p:nvPr>
            <p:ph type="title"/>
          </p:nvPr>
        </p:nvSpPr>
        <p:spPr>
          <a:xfrm>
            <a:off x="729450" y="589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Precaución</a:t>
            </a:r>
            <a:r>
              <a:rPr lang="es"/>
              <a:t> sobre la de</a:t>
            </a:r>
            <a:r>
              <a:rPr lang="es"/>
              <a:t>convolución</a:t>
            </a:r>
            <a:endParaRPr/>
          </a:p>
        </p:txBody>
      </p:sp>
      <p:sp>
        <p:nvSpPr>
          <p:cNvPr id="269" name="Google Shape;269;g1046f9856a5_1_151"/>
          <p:cNvSpPr txBox="1"/>
          <p:nvPr>
            <p:ph idx="1" type="body"/>
          </p:nvPr>
        </p:nvSpPr>
        <p:spPr>
          <a:xfrm>
            <a:off x="727650" y="4393700"/>
            <a:ext cx="76887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https://distill.pub/2016/deconv-checkerboard/</a:t>
            </a:r>
            <a:endParaRPr/>
          </a:p>
        </p:txBody>
      </p:sp>
      <p:pic>
        <p:nvPicPr>
          <p:cNvPr id="270" name="Google Shape;270;g1046f9856a5_1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388" y="1428775"/>
            <a:ext cx="5093163" cy="8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046f9856a5_1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239" y="2462774"/>
            <a:ext cx="4892311" cy="80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046f9856a5_1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3456068"/>
            <a:ext cx="4370376" cy="82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046f9856a5_1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475" y="1887125"/>
            <a:ext cx="3522587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46f9856a5_1_161"/>
          <p:cNvSpPr txBox="1"/>
          <p:nvPr>
            <p:ph type="title"/>
          </p:nvPr>
        </p:nvSpPr>
        <p:spPr>
          <a:xfrm>
            <a:off x="729450" y="589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Precaución sobre la </a:t>
            </a:r>
            <a:r>
              <a:rPr lang="es"/>
              <a:t>convolución</a:t>
            </a:r>
            <a:endParaRPr/>
          </a:p>
        </p:txBody>
      </p:sp>
      <p:sp>
        <p:nvSpPr>
          <p:cNvPr id="279" name="Google Shape;279;g1046f9856a5_1_161"/>
          <p:cNvSpPr txBox="1"/>
          <p:nvPr>
            <p:ph idx="1" type="body"/>
          </p:nvPr>
        </p:nvSpPr>
        <p:spPr>
          <a:xfrm>
            <a:off x="727650" y="4393700"/>
            <a:ext cx="76887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https://distill.pub/2016/deconv-checkerboard/</a:t>
            </a:r>
            <a:endParaRPr/>
          </a:p>
        </p:txBody>
      </p:sp>
      <p:pic>
        <p:nvPicPr>
          <p:cNvPr id="280" name="Google Shape;280;g1046f9856a5_1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6900"/>
            <a:ext cx="4107376" cy="179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046f9856a5_1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75" y="3127747"/>
            <a:ext cx="5389075" cy="12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46f9856a5_1_4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V-Net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87" name="Google Shape;287;g1046f9856a5_1_40"/>
          <p:cNvSpPr txBox="1"/>
          <p:nvPr>
            <p:ph idx="1" type="body"/>
          </p:nvPr>
        </p:nvSpPr>
        <p:spPr>
          <a:xfrm>
            <a:off x="666625" y="1304050"/>
            <a:ext cx="76887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g1046f9856a5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776" y="1206400"/>
            <a:ext cx="5262376" cy="37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Quinta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clase: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666625" y="1304050"/>
            <a:ext cx="76887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Problema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segmentación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Aplicaciones de la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segmentación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Medidas de error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Acercamiento al problema de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segmentación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Arquitecturas clásicas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U-Net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V-Net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DeepLab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Mask R-CNN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Dataset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clásicos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Explicando las redes convolucionales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47bd94942_0_55"/>
          <p:cNvSpPr txBox="1"/>
          <p:nvPr>
            <p:ph idx="1" type="body"/>
          </p:nvPr>
        </p:nvSpPr>
        <p:spPr>
          <a:xfrm>
            <a:off x="727650" y="1365000"/>
            <a:ext cx="7688700" cy="3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Es una red fully convolutional, esto quiere decir que convierte capas fully connected en convolucionales. De esta manera permite aplicar la red a imágenes de diverso tamaño.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Es bastante similar a la U-Net, pero tiene varias diferencias. En primer lugar la red aprende funciones residuales en cada uno de los bloques, por lo que la convergencia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está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asegurada con mayor certeza.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Otra diferencia es que las convoluciones son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volumétricas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. no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tenemos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un plano en 2D sino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volúmenes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A la salida se aplica una segmentación probabilística a partir de usar softmax volumétricamente.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Milletari et al, V-Net: Fully Convolutional Neural Networks for Volumetric Medical Image Segmentation. </a:t>
            </a:r>
            <a:r>
              <a:rPr lang="e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Link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1047bd94942_0_55"/>
          <p:cNvSpPr txBox="1"/>
          <p:nvPr>
            <p:ph type="title"/>
          </p:nvPr>
        </p:nvSpPr>
        <p:spPr>
          <a:xfrm>
            <a:off x="727650" y="579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V</a:t>
            </a:r>
            <a:r>
              <a:rPr lang="es"/>
              <a:t>-Net</a:t>
            </a:r>
            <a:endParaRPr/>
          </a:p>
        </p:txBody>
      </p:sp>
      <p:pic>
        <p:nvPicPr>
          <p:cNvPr id="295" name="Google Shape;295;g1047bd94942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163" y="3758513"/>
            <a:ext cx="261937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95939142_0_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DeepLab</a:t>
            </a:r>
            <a:endParaRPr/>
          </a:p>
        </p:txBody>
      </p:sp>
      <p:sp>
        <p:nvSpPr>
          <p:cNvPr id="301" name="Google Shape;301;gfc95939142_0_144"/>
          <p:cNvSpPr txBox="1"/>
          <p:nvPr>
            <p:ph idx="1" type="body"/>
          </p:nvPr>
        </p:nvSpPr>
        <p:spPr>
          <a:xfrm>
            <a:off x="729450" y="19247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Modelo moderno de segmentación semántica: </a:t>
            </a:r>
            <a:r>
              <a:rPr lang="e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https://github.com/tensorflow/models/tree/master/research/deeplab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De backend usa Resnet-101 y luego Aligned XCeption (V3+)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Introduce varias novedades: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Atrous convolution: permite controlar la resolución a la que las diferentes mapas de caraterísticas son computados en DCNN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Atrous Spatial Pyramid Pooling: para segmentar objetos en múltiples escalas con filtros de diferentes sampling rates y field-of-views (campos de visión) efectivos.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En versiones posteriores además incluyen mejoras adicionales, como batch normalization, mejoras en la detección de bordes, y en el control del trade-off entre precisión y velocidad de procesamiento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La versión más nueva es Deeplab V3+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 u="sng">
                <a:solidFill>
                  <a:schemeClr val="hlink"/>
                </a:solidFill>
                <a:hlinkClick r:id="rId4"/>
              </a:rPr>
              <a:t>Paper de Deeplab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5"/>
              </a:rPr>
              <a:t>Paper Deeplab V2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6"/>
              </a:rPr>
              <a:t>Paper Deeplab V3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7"/>
              </a:rPr>
              <a:t>Paper Deeplab V3+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c95939142_0_149"/>
          <p:cNvSpPr txBox="1"/>
          <p:nvPr>
            <p:ph type="title"/>
          </p:nvPr>
        </p:nvSpPr>
        <p:spPr>
          <a:xfrm>
            <a:off x="727650" y="5434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Atrous convolution</a:t>
            </a:r>
            <a:endParaRPr/>
          </a:p>
        </p:txBody>
      </p:sp>
      <p:pic>
        <p:nvPicPr>
          <p:cNvPr id="307" name="Google Shape;307;gfc95939142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100" y="1365775"/>
            <a:ext cx="3870200" cy="37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fc95939142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075" y="2310175"/>
            <a:ext cx="33718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46f9856a5_1_138"/>
          <p:cNvSpPr txBox="1"/>
          <p:nvPr>
            <p:ph type="title"/>
          </p:nvPr>
        </p:nvSpPr>
        <p:spPr>
          <a:xfrm>
            <a:off x="694400" y="575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Atrous convolution</a:t>
            </a:r>
            <a:endParaRPr/>
          </a:p>
        </p:txBody>
      </p:sp>
      <p:sp>
        <p:nvSpPr>
          <p:cNvPr id="314" name="Google Shape;314;g1046f9856a5_1_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g1046f9856a5_1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75" y="1651429"/>
            <a:ext cx="7688701" cy="272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c95939142_0_154"/>
          <p:cNvSpPr txBox="1"/>
          <p:nvPr>
            <p:ph type="title"/>
          </p:nvPr>
        </p:nvSpPr>
        <p:spPr>
          <a:xfrm>
            <a:off x="727650" y="637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600"/>
              <a:buNone/>
            </a:pPr>
            <a:r>
              <a:rPr lang="es"/>
              <a:t>Atrous Spatial Pyramid Pooling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21" name="Google Shape;321;gfc95939142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725" y="1094700"/>
            <a:ext cx="3661600" cy="18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fc95939142_0_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75" y="2043928"/>
            <a:ext cx="5865550" cy="30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fc95939142_0_154"/>
          <p:cNvSpPr txBox="1"/>
          <p:nvPr/>
        </p:nvSpPr>
        <p:spPr>
          <a:xfrm>
            <a:off x="6149150" y="3268375"/>
            <a:ext cx="2912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 encoder toma features a diferentes escalas con varios rates de atrous convolutions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 encoder hace downsample x16 y el decoder x4 y luego x4 para obtener mismo tamaño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c95939142_0_161"/>
          <p:cNvSpPr txBox="1"/>
          <p:nvPr>
            <p:ph type="title"/>
          </p:nvPr>
        </p:nvSpPr>
        <p:spPr>
          <a:xfrm>
            <a:off x="727650" y="5748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Performance Pascal VOC 2012</a:t>
            </a:r>
            <a:endParaRPr/>
          </a:p>
        </p:txBody>
      </p:sp>
      <p:pic>
        <p:nvPicPr>
          <p:cNvPr id="329" name="Google Shape;329;gfc95939142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3075" y="1110075"/>
            <a:ext cx="3817850" cy="39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c95939142_0_166"/>
          <p:cNvSpPr txBox="1"/>
          <p:nvPr>
            <p:ph type="title"/>
          </p:nvPr>
        </p:nvSpPr>
        <p:spPr>
          <a:xfrm>
            <a:off x="727650" y="5853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Performance Cityscapes</a:t>
            </a:r>
            <a:endParaRPr/>
          </a:p>
        </p:txBody>
      </p:sp>
      <p:pic>
        <p:nvPicPr>
          <p:cNvPr id="335" name="Google Shape;335;gfc95939142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989" y="1744375"/>
            <a:ext cx="4838027" cy="30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46f9856a5_1_45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Segmentación</a:t>
            </a:r>
            <a:r>
              <a:rPr lang="es"/>
              <a:t> de instancias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41" name="Google Shape;341;g1046f9856a5_1_45"/>
          <p:cNvSpPr txBox="1"/>
          <p:nvPr>
            <p:ph idx="1" type="body"/>
          </p:nvPr>
        </p:nvSpPr>
        <p:spPr>
          <a:xfrm>
            <a:off x="666625" y="1304050"/>
            <a:ext cx="76887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g1046f9856a5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2043113"/>
            <a:ext cx="66675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46f9856a5_1_55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Mask R-CNN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48" name="Google Shape;348;g1046f9856a5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8325"/>
            <a:ext cx="8839201" cy="367123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046f9856a5_1_55"/>
          <p:cNvSpPr txBox="1"/>
          <p:nvPr/>
        </p:nvSpPr>
        <p:spPr>
          <a:xfrm>
            <a:off x="5746125" y="1520675"/>
            <a:ext cx="28521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Scores de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clasificación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Coordenadas de la caja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g1046f9856a5_1_55"/>
          <p:cNvSpPr txBox="1"/>
          <p:nvPr/>
        </p:nvSpPr>
        <p:spPr>
          <a:xfrm>
            <a:off x="7224725" y="4062600"/>
            <a:ext cx="17670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Predicción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de una mascara por clase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g1046f9856a5_1_55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Fei-Fei Li, Ranjay Krishna, Danfei Xu. Lecture 12: Detection and Segmentation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47bd94942_0_1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Mask R-CNN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57" name="Google Shape;357;g1047bd94942_0_10"/>
          <p:cNvSpPr txBox="1"/>
          <p:nvPr>
            <p:ph idx="1" type="body"/>
          </p:nvPr>
        </p:nvSpPr>
        <p:spPr>
          <a:xfrm>
            <a:off x="666625" y="1304050"/>
            <a:ext cx="76887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Proviene de la familia R-CNN, Fast R-CNN y Faster R-CNN.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Como ellas es una red de dos etapas.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En la segunda etapa se pre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dice una masmascara binaria para cada clase en cada una de las RoI, la cual es procesada en paralelo con la predicción de clase y bounding box.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 define una función de costo multitarea, contemplando un término para la clase, un término para el bounding box y otro para la máscara. Los primeros son idénticos a los de Fast R-CNN.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L mask es la binary cross-entropy entre la máscara predicha y la ground truth, pixel a pixel (en la resolución de la máscara).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Solo la máscara de la clase relacionada a la RoI en cuestión contribuye a la función de costo.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g1047bd94942_0_10"/>
          <p:cNvSpPr txBox="1"/>
          <p:nvPr/>
        </p:nvSpPr>
        <p:spPr>
          <a:xfrm>
            <a:off x="1016075" y="4898250"/>
            <a:ext cx="40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g1047bd94942_0_10"/>
          <p:cNvSpPr txBox="1"/>
          <p:nvPr/>
        </p:nvSpPr>
        <p:spPr>
          <a:xfrm>
            <a:off x="497525" y="4589900"/>
            <a:ext cx="403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He et al. Mask R-CNN. </a:t>
            </a:r>
            <a:r>
              <a:rPr lang="e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Link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c95939142_0_0"/>
          <p:cNvSpPr txBox="1"/>
          <p:nvPr>
            <p:ph type="title"/>
          </p:nvPr>
        </p:nvSpPr>
        <p:spPr>
          <a:xfrm>
            <a:off x="113400" y="507475"/>
            <a:ext cx="8917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2000"/>
              <a:t>De clasificación y detección a segmentación.</a:t>
            </a:r>
            <a:endParaRPr sz="2000"/>
          </a:p>
        </p:txBody>
      </p:sp>
      <p:pic>
        <p:nvPicPr>
          <p:cNvPr id="105" name="Google Shape;105;gfc9593914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63" y="2032301"/>
            <a:ext cx="8961474" cy="18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46f9856a5_1_102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Mask R-CNN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65" name="Google Shape;365;g1046f9856a5_1_102"/>
          <p:cNvSpPr txBox="1"/>
          <p:nvPr>
            <p:ph idx="1" type="body"/>
          </p:nvPr>
        </p:nvSpPr>
        <p:spPr>
          <a:xfrm>
            <a:off x="666625" y="1304050"/>
            <a:ext cx="76887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g1046f9856a5_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75" y="1682674"/>
            <a:ext cx="8197999" cy="22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046f9856a5_1_102"/>
          <p:cNvSpPr txBox="1"/>
          <p:nvPr/>
        </p:nvSpPr>
        <p:spPr>
          <a:xfrm>
            <a:off x="497525" y="4589900"/>
            <a:ext cx="403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He et al. Mask R-CNN. </a:t>
            </a:r>
            <a:r>
              <a:rPr lang="e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46f9856a5_1_61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Open Source Frameworks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73" name="Google Shape;373;g1046f9856a5_1_61"/>
          <p:cNvSpPr txBox="1"/>
          <p:nvPr>
            <p:ph idx="1" type="body"/>
          </p:nvPr>
        </p:nvSpPr>
        <p:spPr>
          <a:xfrm>
            <a:off x="666625" y="1304050"/>
            <a:ext cx="76887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Hay muchas buenas implementaciones de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abierta, en varios lenguajes.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TensorFlow Detection API: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https://github.com/tensorflow/models/tree/master/research/object_detection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Faster RCNN, SSD, RFCN, Mask R-CNN, …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Detectron2 (PyTorch)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https://github.com/facebookresearch/detectron2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Mask R-CNN, RetinaNet, Faster R-CNN, RPN, Fast R-CNN, R-FCN, ...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Pueden ser usados para reentrenar modelos haciendo Fine Tuning o Transfer Learning.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c95939142_0_104"/>
          <p:cNvSpPr txBox="1"/>
          <p:nvPr>
            <p:ph type="title"/>
          </p:nvPr>
        </p:nvSpPr>
        <p:spPr>
          <a:xfrm>
            <a:off x="687400" y="554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Datasets</a:t>
            </a:r>
            <a:endParaRPr/>
          </a:p>
        </p:txBody>
      </p:sp>
      <p:sp>
        <p:nvSpPr>
          <p:cNvPr id="379" name="Google Shape;379;gfc95939142_0_104"/>
          <p:cNvSpPr txBox="1"/>
          <p:nvPr>
            <p:ph idx="1" type="body"/>
          </p:nvPr>
        </p:nvSpPr>
        <p:spPr>
          <a:xfrm>
            <a:off x="421125" y="2134925"/>
            <a:ext cx="76887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Pascal VOC: </a:t>
            </a:r>
            <a:r>
              <a:rPr lang="es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http://host.robots.ox.ac.uk/pascal/VOC/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Pascal Context: </a:t>
            </a:r>
            <a:r>
              <a:rPr lang="es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https://cs.stanford.edu/~roozbeh/pascal-context/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MS COCO: </a:t>
            </a:r>
            <a:r>
              <a:rPr lang="es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https://cocodataset.org/#panoptic-2020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Cityscapes: </a:t>
            </a:r>
            <a:r>
              <a:rPr lang="es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https://www.cityscapes-dataset.com/dataset-overview/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46f9856a5_1_5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Timeline Algoritmos de </a:t>
            </a:r>
            <a:r>
              <a:rPr lang="es"/>
              <a:t>segmentación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85" name="Google Shape;385;g1046f9856a5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2125"/>
            <a:ext cx="8839203" cy="327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46f9856a5_1_108"/>
          <p:cNvSpPr txBox="1"/>
          <p:nvPr>
            <p:ph type="title"/>
          </p:nvPr>
        </p:nvSpPr>
        <p:spPr>
          <a:xfrm>
            <a:off x="84100" y="604525"/>
            <a:ext cx="8990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Sobre la explicabilidad de las redes convolucionales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91" name="Google Shape;391;g1046f9856a5_1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175" y="1782650"/>
            <a:ext cx="48768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46f9856a5_1_113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Grad CAM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97" name="Google Shape;397;g1046f9856a5_1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9725"/>
            <a:ext cx="8227651" cy="31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046f9856a5_1_113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Selvaraju et al. Grad-CAM: Visual Explanations from Deep Networks via Gradient-based Localization. </a:t>
            </a:r>
            <a:r>
              <a:rPr lang="e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47bd94942_0_15"/>
          <p:cNvSpPr txBox="1"/>
          <p:nvPr>
            <p:ph type="title"/>
          </p:nvPr>
        </p:nvSpPr>
        <p:spPr>
          <a:xfrm>
            <a:off x="729450" y="533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Grad CAM</a:t>
            </a:r>
            <a:endParaRPr/>
          </a:p>
        </p:txBody>
      </p:sp>
      <p:sp>
        <p:nvSpPr>
          <p:cNvPr id="404" name="Google Shape;404;g1047bd94942_0_15"/>
          <p:cNvSpPr txBox="1"/>
          <p:nvPr>
            <p:ph idx="1" type="body"/>
          </p:nvPr>
        </p:nvSpPr>
        <p:spPr>
          <a:xfrm>
            <a:off x="729450" y="1541650"/>
            <a:ext cx="7688700" cy="27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</a:t>
            </a:r>
            <a:r>
              <a:rPr lang="es"/>
              <a:t> para analizar el funcionamiento de casi cualquier red convolucional.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Analiza </a:t>
            </a:r>
            <a:r>
              <a:rPr lang="es"/>
              <a:t>qué</a:t>
            </a:r>
            <a:r>
              <a:rPr lang="es"/>
              <a:t> activaciones son </a:t>
            </a:r>
            <a:r>
              <a:rPr lang="es"/>
              <a:t>más</a:t>
            </a:r>
            <a:r>
              <a:rPr lang="es"/>
              <a:t> relevantes para la </a:t>
            </a:r>
            <a:r>
              <a:rPr lang="es"/>
              <a:t>activación</a:t>
            </a:r>
            <a:r>
              <a:rPr lang="es"/>
              <a:t> de la salida (o alguna neurona intermedia)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Dada las activaciones de </a:t>
            </a:r>
            <a:r>
              <a:rPr lang="es"/>
              <a:t>interés</a:t>
            </a:r>
            <a:r>
              <a:rPr lang="es"/>
              <a:t> A(k) se calcula la importancia de cada canal del mapa de </a:t>
            </a:r>
            <a:r>
              <a:rPr lang="es"/>
              <a:t>características</a:t>
            </a:r>
            <a:r>
              <a:rPr lang="es"/>
              <a:t> dado para la salida de interes, y luego se calcula la </a:t>
            </a:r>
            <a:r>
              <a:rPr lang="es"/>
              <a:t>combinación</a:t>
            </a:r>
            <a:r>
              <a:rPr lang="es"/>
              <a:t> lineal de todos los mapas y sus importancias.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Generalmente se hace sobre las </a:t>
            </a:r>
            <a:r>
              <a:rPr lang="es"/>
              <a:t>últimas</a:t>
            </a:r>
            <a:r>
              <a:rPr lang="es"/>
              <a:t> capas que tienen una buen compromiso entre </a:t>
            </a:r>
            <a:r>
              <a:rPr lang="es"/>
              <a:t>conservación</a:t>
            </a:r>
            <a:r>
              <a:rPr lang="es"/>
              <a:t> espacial y contenido semantico.</a:t>
            </a:r>
            <a:endParaRPr/>
          </a:p>
        </p:txBody>
      </p:sp>
      <p:pic>
        <p:nvPicPr>
          <p:cNvPr id="405" name="Google Shape;405;g1047bd94942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075" y="3424238"/>
            <a:ext cx="34480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047bd94942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355397"/>
            <a:ext cx="2830350" cy="10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047bd94942_0_15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Selvaraju et al. Grad-CAM: Visual Explanations from Deep Networks via Gradient-based Localization. </a:t>
            </a:r>
            <a:r>
              <a:rPr lang="e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46f9856a5_1_123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Grad CAM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413" name="Google Shape;413;g1046f9856a5_1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437" y="932150"/>
            <a:ext cx="3610611" cy="18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046f9856a5_1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425" y="3059075"/>
            <a:ext cx="3610626" cy="189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046f9856a5_1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49325"/>
            <a:ext cx="4549638" cy="238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47bd94942_0_22"/>
          <p:cNvSpPr txBox="1"/>
          <p:nvPr>
            <p:ph type="title"/>
          </p:nvPr>
        </p:nvSpPr>
        <p:spPr>
          <a:xfrm>
            <a:off x="729450" y="561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Grad CAM: </a:t>
            </a:r>
            <a:r>
              <a:rPr lang="es"/>
              <a:t>Comparación</a:t>
            </a:r>
            <a:r>
              <a:rPr lang="es"/>
              <a:t> de modelos</a:t>
            </a:r>
            <a:endParaRPr/>
          </a:p>
        </p:txBody>
      </p:sp>
      <p:sp>
        <p:nvSpPr>
          <p:cNvPr id="421" name="Google Shape;421;g1047bd94942_0_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g1047bd94942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75" y="1528463"/>
            <a:ext cx="25336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047bd94942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538" y="1826375"/>
            <a:ext cx="444817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047bd94942_0_22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Selvaraju et al. Grad-CAM: Visual Explanations from Deep Networks via Gradient-based Localization. </a:t>
            </a:r>
            <a:r>
              <a:rPr lang="e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47bd94942_0_29"/>
          <p:cNvSpPr txBox="1"/>
          <p:nvPr>
            <p:ph type="title"/>
          </p:nvPr>
        </p:nvSpPr>
        <p:spPr>
          <a:xfrm>
            <a:off x="729450" y="603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Grad CAM: </a:t>
            </a:r>
            <a:r>
              <a:rPr lang="es"/>
              <a:t>Análisis</a:t>
            </a:r>
            <a:r>
              <a:rPr lang="es"/>
              <a:t> de modo de fallas</a:t>
            </a:r>
            <a:endParaRPr/>
          </a:p>
        </p:txBody>
      </p:sp>
      <p:sp>
        <p:nvSpPr>
          <p:cNvPr id="430" name="Google Shape;430;g1047bd94942_0_29"/>
          <p:cNvSpPr txBox="1"/>
          <p:nvPr>
            <p:ph idx="1" type="body"/>
          </p:nvPr>
        </p:nvSpPr>
        <p:spPr>
          <a:xfrm>
            <a:off x="4989325" y="1506600"/>
            <a:ext cx="3428700" cy="28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 comparan los mapas de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activación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dados por Grad CAM de las clases correspondientes a los Ground Truth y a las salidas predicha, para los casos en los que el modelos dio falsas categorizaciones para las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imágenes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dadas.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g1047bd9494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47" y="1458272"/>
            <a:ext cx="3959225" cy="332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047bd94942_0_29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Selvaraju et al. Grad-CAM: Visual Explanations from Deep Networks via Gradient-based Localization. </a:t>
            </a:r>
            <a:r>
              <a:rPr lang="e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c95939142_0_82"/>
          <p:cNvSpPr txBox="1"/>
          <p:nvPr>
            <p:ph type="title"/>
          </p:nvPr>
        </p:nvSpPr>
        <p:spPr>
          <a:xfrm>
            <a:off x="687400" y="5828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Aplicaciones de image segmentation</a:t>
            </a:r>
            <a:endParaRPr/>
          </a:p>
        </p:txBody>
      </p:sp>
      <p:sp>
        <p:nvSpPr>
          <p:cNvPr id="111" name="Google Shape;111;gfc95939142_0_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Fotografía computacional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Medición de área con satélites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Identificación de tejidos (e.g. tumores vs. tejido sano)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Cirugía guiada por computadora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Realidad aumentada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Encontrar límites geográficos con satélites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Apps de celular para pintar regiones o aplicar filtros selectivamente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Segregación de residuos</a:t>
            </a:r>
            <a:endParaRPr sz="1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47bd94942_0_35"/>
          <p:cNvSpPr txBox="1"/>
          <p:nvPr>
            <p:ph type="title"/>
          </p:nvPr>
        </p:nvSpPr>
        <p:spPr>
          <a:xfrm>
            <a:off x="727650" y="57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Grad CAM: Análisis de modo de fallas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047bd94942_0_35"/>
          <p:cNvSpPr txBox="1"/>
          <p:nvPr>
            <p:ph idx="1" type="body"/>
          </p:nvPr>
        </p:nvSpPr>
        <p:spPr>
          <a:xfrm>
            <a:off x="729450" y="2078875"/>
            <a:ext cx="2956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Un problema muy frecuente en Deep Learning, y uno de los que 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se le critica al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área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es el de los sesgos.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Con Grad CAM 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podrían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 analizarse los sesgos en los que incurre determinado modelo, para tomar acciones correctivas.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9" name="Google Shape;439;g1047bd9494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50" y="1263450"/>
            <a:ext cx="4437499" cy="34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047bd94942_0_35"/>
          <p:cNvSpPr txBox="1"/>
          <p:nvPr/>
        </p:nvSpPr>
        <p:spPr>
          <a:xfrm>
            <a:off x="245275" y="4722175"/>
            <a:ext cx="85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Selvaraju et al. Grad-CAM: Visual Explanations from Deep Networks via Gradient-based Localization. </a:t>
            </a:r>
            <a:r>
              <a:rPr lang="e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46f9856a5_1_132"/>
          <p:cNvSpPr txBox="1"/>
          <p:nvPr/>
        </p:nvSpPr>
        <p:spPr>
          <a:xfrm>
            <a:off x="777200" y="1377025"/>
            <a:ext cx="80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g1046f9856a5_1_132"/>
          <p:cNvSpPr txBox="1"/>
          <p:nvPr/>
        </p:nvSpPr>
        <p:spPr>
          <a:xfrm>
            <a:off x="675755" y="596046"/>
            <a:ext cx="449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Trabajo Final</a:t>
            </a:r>
            <a:endParaRPr b="1" i="0" sz="2800" u="none" cap="none" strike="noStrike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g1046f9856a5_1_132"/>
          <p:cNvSpPr txBox="1"/>
          <p:nvPr/>
        </p:nvSpPr>
        <p:spPr>
          <a:xfrm>
            <a:off x="703200" y="1384425"/>
            <a:ext cx="8044500" cy="3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el trabajo final deberán elegir o buscar algun dataset, de su interés, para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algún</a:t>
            </a:r>
            <a:r>
              <a:rPr b="0"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problema de vision por computadora y entrenar distintos modelos sobre el mismo. El objetivo es comparar resultados y sacar conclusiones basadas en las cosas vistas durante el curso.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Competencias en kaggle:</a:t>
            </a:r>
            <a:endParaRPr b="0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b="0" i="0" lang="es" sz="14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https://www.kaggle.com/c/siim-covid19-detection/overview</a:t>
            </a:r>
            <a:endParaRPr b="0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b="0" i="0" lang="es" sz="14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https://www.kaggle.com/c/imaterialist-fashion-2020-fgvc7/overview</a:t>
            </a:r>
            <a:endParaRPr b="0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b="0" i="0" lang="es" sz="14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https://www.kaggle.com/c/flower-classification-with-tpus</a:t>
            </a:r>
            <a:endParaRPr b="0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b="0" i="0" lang="es" sz="14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https://www.kaggle.com/c/bengaliai-cv19/leaderboard</a:t>
            </a:r>
            <a:endParaRPr b="0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b="0" i="0" lang="es" sz="14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https://www.kaggle.com/c/Kannada-MNIST</a:t>
            </a:r>
            <a:endParaRPr b="0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b="0" i="0" lang="es" sz="14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https://www.kaggle.com/c/understanding_cloud_organization/data</a:t>
            </a:r>
            <a:endParaRPr b="0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b="0" i="0" lang="es" sz="14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https://www.kaggle.com/c/severstal-steel-defect-detection/overview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c95939142_0_87"/>
          <p:cNvSpPr txBox="1"/>
          <p:nvPr>
            <p:ph type="title"/>
          </p:nvPr>
        </p:nvSpPr>
        <p:spPr>
          <a:xfrm>
            <a:off x="727650" y="5899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117" name="Google Shape;117;gfc95939142_0_87"/>
          <p:cNvSpPr txBox="1"/>
          <p:nvPr>
            <p:ph idx="1" type="body"/>
          </p:nvPr>
        </p:nvSpPr>
        <p:spPr>
          <a:xfrm>
            <a:off x="-49075" y="1268250"/>
            <a:ext cx="88716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Segmentación semántica de campos: </a:t>
            </a: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https://www.youtube.com/watch?v=wfObVKKKJkE&amp;t=2s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Reemplazo del cielo en realidad aumentada: </a:t>
            </a: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https://www.youtube.com/watch?v=B6X0q7YGUDQ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Segmentación de imágenes urbanas en tiempo real: </a:t>
            </a: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https://www.youtube.com/watch?v=qWl9idsCuLQ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Imágenes dentales: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Agricultura de precisión: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200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gfc95939142_0_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7957" y="3642565"/>
            <a:ext cx="1734543" cy="9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fc95939142_0_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0650" y="2364900"/>
            <a:ext cx="1453118" cy="8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fc95939142_0_87"/>
          <p:cNvPicPr preferRelativeResize="0"/>
          <p:nvPr/>
        </p:nvPicPr>
        <p:blipFill rotWithShape="1">
          <a:blip r:embed="rId8">
            <a:alphaModFix/>
          </a:blip>
          <a:srcRect b="11805" l="12212" r="12909" t="17207"/>
          <a:stretch/>
        </p:blipFill>
        <p:spPr>
          <a:xfrm>
            <a:off x="6434675" y="2294238"/>
            <a:ext cx="2290800" cy="9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fc95939142_0_87"/>
          <p:cNvSpPr txBox="1"/>
          <p:nvPr/>
        </p:nvSpPr>
        <p:spPr>
          <a:xfrm>
            <a:off x="4339975" y="3952675"/>
            <a:ext cx="2366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i="0" lang="es" sz="1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Segmentación de residuos: </a:t>
            </a:r>
            <a:endParaRPr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gfc95939142_0_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94850" y="3642550"/>
            <a:ext cx="1704888" cy="9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fc95939142_0_87"/>
          <p:cNvSpPr txBox="1"/>
          <p:nvPr/>
        </p:nvSpPr>
        <p:spPr>
          <a:xfrm>
            <a:off x="4339963" y="2596688"/>
            <a:ext cx="220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i="0" lang="es" sz="1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Imágenes médicas</a:t>
            </a:r>
            <a:r>
              <a:rPr i="0" lang="es" sz="12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i="0" sz="12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c95939142_0_98"/>
          <p:cNvSpPr txBox="1"/>
          <p:nvPr>
            <p:ph type="title"/>
          </p:nvPr>
        </p:nvSpPr>
        <p:spPr>
          <a:xfrm>
            <a:off x="727650" y="547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Medidas de error</a:t>
            </a:r>
            <a:endParaRPr/>
          </a:p>
        </p:txBody>
      </p:sp>
      <p:sp>
        <p:nvSpPr>
          <p:cNvPr id="129" name="Google Shape;129;gfc95939142_0_98"/>
          <p:cNvSpPr txBox="1"/>
          <p:nvPr>
            <p:ph idx="1" type="body"/>
          </p:nvPr>
        </p:nvSpPr>
        <p:spPr>
          <a:xfrm>
            <a:off x="727650" y="13610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ixel Accuracy: porcentaje de píxeles en la imagen clasificados correctamente.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Problemas: si hay mucho fondo el resultado de la métrica puede no ser significativo (en general un problema si las clases están muy desbalanceadas)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Mean Pixel Accuracy: para salvar el problema anterior, una alternativa muy utilizada es calcular el Pixel Accuracy por clase, y luego promediarlos.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30" name="Google Shape;130;gfc95939142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525" y="2095250"/>
            <a:ext cx="2917275" cy="1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fc95939142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175" y="3765775"/>
            <a:ext cx="36957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46f9856a5_1_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Medidas de error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37" name="Google Shape;137;g1046f9856a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988" y="3637850"/>
            <a:ext cx="2486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046f9856a5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813" y="1976600"/>
            <a:ext cx="355282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046f9856a5_1_0"/>
          <p:cNvSpPr txBox="1"/>
          <p:nvPr/>
        </p:nvSpPr>
        <p:spPr>
          <a:xfrm>
            <a:off x="490525" y="1499600"/>
            <a:ext cx="79674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lang="es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IoU promedio: se toma la IoU para cada clase en la imagen y se saca el promedio</a:t>
            </a:r>
            <a:endParaRPr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lang="es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Coeficiente Dice o F1 score: 2 veces el área de la intersección dividida la suma de las áreas (parecida a la anterior)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46f9856a5_0_10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Medidas de error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45" name="Google Shape;145;g1046f9856a5_0_10"/>
          <p:cNvSpPr txBox="1"/>
          <p:nvPr>
            <p:ph idx="1" type="body"/>
          </p:nvPr>
        </p:nvSpPr>
        <p:spPr>
          <a:xfrm>
            <a:off x="666625" y="43885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Otras medidas de error: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Shruti Jadon, A survey of loss functions for semantic segmentation </a:t>
            </a:r>
            <a:r>
              <a:rPr lang="e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Link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